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8002250" cy="25203150"/>
  <p:notesSz cx="7188200" cy="9448800"/>
  <p:defaultTextStyle>
    <a:defPPr>
      <a:defRPr lang="en-US"/>
    </a:defPPr>
    <a:lvl1pPr algn="l" defTabSz="2466975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1233488" indent="-976313" algn="l" defTabSz="2466975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2466975" indent="-1952625" algn="l" defTabSz="2466975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3702050" indent="-2930525" algn="l" defTabSz="2466975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4937125" indent="-3908425" algn="l" defTabSz="2466975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48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48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48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48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8">
          <p15:clr>
            <a:srgbClr val="A4A3A4"/>
          </p15:clr>
        </p15:guide>
        <p15:guide id="2" orient="horz" pos="257">
          <p15:clr>
            <a:srgbClr val="A4A3A4"/>
          </p15:clr>
        </p15:guide>
        <p15:guide id="3" orient="horz" pos="2168">
          <p15:clr>
            <a:srgbClr val="A4A3A4"/>
          </p15:clr>
        </p15:guide>
        <p15:guide id="4" pos="5670">
          <p15:clr>
            <a:srgbClr val="A4A3A4"/>
          </p15:clr>
        </p15:guide>
        <p15:guide id="5" pos="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7FFF7"/>
    <a:srgbClr val="EBFFEB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27" autoAdjust="0"/>
    <p:restoredTop sz="86441" autoAdjust="0"/>
  </p:normalViewPr>
  <p:slideViewPr>
    <p:cSldViewPr>
      <p:cViewPr>
        <p:scale>
          <a:sx n="60" d="100"/>
          <a:sy n="60" d="100"/>
        </p:scale>
        <p:origin x="216" y="282"/>
      </p:cViewPr>
      <p:guideLst>
        <p:guide orient="horz" pos="7938"/>
        <p:guide orient="horz" pos="257"/>
        <p:guide orient="horz" pos="2168"/>
        <p:guide pos="5670"/>
        <p:guide pos="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50169" y="7829314"/>
            <a:ext cx="15301913" cy="5402342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700338" y="14281785"/>
            <a:ext cx="12601575" cy="64408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3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75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53436-4EBE-46E0-B89C-69E91C91347A}" type="datetimeFigureOut">
              <a:rPr lang="en-US"/>
              <a:pPr>
                <a:defRPr/>
              </a:pPr>
              <a:t>2/27/2025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7DDD9-9F41-4C23-BEAE-AEA88FF3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7FF22-7EF0-4F5D-B175-8A8C6BFD018C}" type="datetimeFigureOut">
              <a:rPr lang="en-US"/>
              <a:pPr>
                <a:defRPr/>
              </a:pPr>
              <a:t>2/27/2025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D5F69-AD45-4546-BA8F-4262B72D4C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13051631" y="1009297"/>
            <a:ext cx="4050506" cy="2150435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00113" y="1009297"/>
            <a:ext cx="11851481" cy="21504354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1B6BE-85BB-4BE7-8960-E503BFF2546F}" type="datetimeFigureOut">
              <a:rPr lang="en-US"/>
              <a:pPr>
                <a:defRPr/>
              </a:pPr>
              <a:t>2/27/2025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A2DD9-7875-4555-9F34-E87E6A4A4C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3E5EC-307D-4D38-8AC5-BC082859DD73}" type="datetimeFigureOut">
              <a:rPr lang="en-US"/>
              <a:pPr>
                <a:defRPr/>
              </a:pPr>
              <a:t>2/27/2025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FC4CA-F37C-486E-B5B8-9A5188ED9B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22053" y="16195359"/>
            <a:ext cx="15301913" cy="5005626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22053" y="10682172"/>
            <a:ext cx="15301913" cy="5513187"/>
          </a:xfrm>
        </p:spPr>
        <p:txBody>
          <a:bodyPr anchor="b"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234440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6888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 marL="37033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377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7220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40664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64108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755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FAFD0-E2E8-4F14-8AE8-4E43D819147A}" type="datetimeFigureOut">
              <a:rPr lang="en-US"/>
              <a:pPr>
                <a:defRPr/>
              </a:pPr>
              <a:t>2/27/2025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93077-EAF1-4158-A21A-6923FBBD4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00112" y="5880737"/>
            <a:ext cx="7950994" cy="16632914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9151144" y="5880737"/>
            <a:ext cx="7950994" cy="16632914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860A4-8306-4172-B09A-A7B53924D519}" type="datetimeFigureOut">
              <a:rPr lang="en-US"/>
              <a:pPr>
                <a:defRPr/>
              </a:pPr>
              <a:t>2/27/2025</a:t>
            </a:fld>
            <a:endParaRPr lang="en-US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99BEF-F8D1-448E-9468-D630AA152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00113" y="5641540"/>
            <a:ext cx="7954120" cy="2351125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900113" y="7992666"/>
            <a:ext cx="7954120" cy="14520983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9144894" y="5641540"/>
            <a:ext cx="7957245" cy="2351125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9144894" y="7992666"/>
            <a:ext cx="7957245" cy="14520983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62C5C-9236-4D14-B177-D07FC851D7F1}" type="datetimeFigureOut">
              <a:rPr lang="en-US"/>
              <a:pPr>
                <a:defRPr/>
              </a:pPr>
              <a:t>2/27/2025</a:t>
            </a:fld>
            <a:endParaRPr lang="en-US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3F3F4-6840-44C2-B2E2-A957A3715D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6CA61-7AD8-41E6-87C3-6ECACA1206D6}" type="datetimeFigureOut">
              <a:rPr lang="en-US"/>
              <a:pPr>
                <a:defRPr/>
              </a:pPr>
              <a:t>2/27/2025</a:t>
            </a:fld>
            <a:endParaRPr lang="en-US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C2573-DB94-4A3C-81C9-A260143B67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B1151-477B-490C-B75C-0035E4608018}" type="datetimeFigureOut">
              <a:rPr lang="en-US"/>
              <a:pPr>
                <a:defRPr/>
              </a:pPr>
              <a:t>2/27/2025</a:t>
            </a:fld>
            <a:endParaRPr lang="en-US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754FA-7B18-41A2-84CF-1DA1F3485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00114" y="1003459"/>
            <a:ext cx="5922616" cy="4270534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038380" y="1003461"/>
            <a:ext cx="10063758" cy="21510190"/>
          </a:xfrm>
        </p:spPr>
        <p:txBody>
          <a:bodyPr/>
          <a:lstStyle>
            <a:lvl1pPr>
              <a:defRPr sz="8600"/>
            </a:lvl1pPr>
            <a:lvl2pPr>
              <a:defRPr sz="7600"/>
            </a:lvl2pPr>
            <a:lvl3pPr>
              <a:defRPr sz="65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00114" y="5273994"/>
            <a:ext cx="5922616" cy="17239657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400"/>
            </a:lvl4pPr>
            <a:lvl5pPr marL="4937760" indent="0">
              <a:buNone/>
              <a:defRPr sz="2400"/>
            </a:lvl5pPr>
            <a:lvl6pPr marL="6172200" indent="0">
              <a:buNone/>
              <a:defRPr sz="2400"/>
            </a:lvl6pPr>
            <a:lvl7pPr marL="7406640" indent="0">
              <a:buNone/>
              <a:defRPr sz="2400"/>
            </a:lvl7pPr>
            <a:lvl8pPr marL="8641080" indent="0">
              <a:buNone/>
              <a:defRPr sz="2400"/>
            </a:lvl8pPr>
            <a:lvl9pPr marL="9875520" indent="0">
              <a:buNone/>
              <a:defRPr sz="2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B45E1-2B44-4BE5-8B73-98AF64C29A8D}" type="datetimeFigureOut">
              <a:rPr lang="en-US"/>
              <a:pPr>
                <a:defRPr/>
              </a:pPr>
              <a:t>2/27/2025</a:t>
            </a:fld>
            <a:endParaRPr lang="en-US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EEC69-D426-4846-B236-CADC3E237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28567" y="17642205"/>
            <a:ext cx="10801350" cy="2082762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528567" y="2251948"/>
            <a:ext cx="10801350" cy="15121890"/>
          </a:xfrm>
        </p:spPr>
        <p:txBody>
          <a:bodyPr rtlCol="0">
            <a:normAutofit/>
          </a:bodyPr>
          <a:lstStyle>
            <a:lvl1pPr marL="0" indent="0">
              <a:buNone/>
              <a:defRPr sz="8600"/>
            </a:lvl1pPr>
            <a:lvl2pPr marL="1234440" indent="0">
              <a:buNone/>
              <a:defRPr sz="7600"/>
            </a:lvl2pPr>
            <a:lvl3pPr marL="2468880" indent="0">
              <a:buNone/>
              <a:defRPr sz="6500"/>
            </a:lvl3pPr>
            <a:lvl4pPr marL="3703320" indent="0">
              <a:buNone/>
              <a:defRPr sz="5400"/>
            </a:lvl4pPr>
            <a:lvl5pPr marL="4937760" indent="0">
              <a:buNone/>
              <a:defRPr sz="5400"/>
            </a:lvl5pPr>
            <a:lvl6pPr marL="6172200" indent="0">
              <a:buNone/>
              <a:defRPr sz="5400"/>
            </a:lvl6pPr>
            <a:lvl7pPr marL="7406640" indent="0">
              <a:buNone/>
              <a:defRPr sz="5400"/>
            </a:lvl7pPr>
            <a:lvl8pPr marL="8641080" indent="0">
              <a:buNone/>
              <a:defRPr sz="5400"/>
            </a:lvl8pPr>
            <a:lvl9pPr marL="9875520" indent="0">
              <a:buNone/>
              <a:defRPr sz="54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528567" y="19724967"/>
            <a:ext cx="10801350" cy="2957868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400"/>
            </a:lvl4pPr>
            <a:lvl5pPr marL="4937760" indent="0">
              <a:buNone/>
              <a:defRPr sz="2400"/>
            </a:lvl5pPr>
            <a:lvl6pPr marL="6172200" indent="0">
              <a:buNone/>
              <a:defRPr sz="2400"/>
            </a:lvl6pPr>
            <a:lvl7pPr marL="7406640" indent="0">
              <a:buNone/>
              <a:defRPr sz="2400"/>
            </a:lvl7pPr>
            <a:lvl8pPr marL="8641080" indent="0">
              <a:buNone/>
              <a:defRPr sz="2400"/>
            </a:lvl8pPr>
            <a:lvl9pPr marL="9875520" indent="0">
              <a:buNone/>
              <a:defRPr sz="2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34EEC-EE64-4682-8014-25AE03EBD7FF}" type="datetimeFigureOut">
              <a:rPr lang="en-US"/>
              <a:pPr>
                <a:defRPr/>
              </a:pPr>
              <a:t>2/27/2025</a:t>
            </a:fld>
            <a:endParaRPr lang="en-US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77AB3-C973-4ED7-9F84-4C228B0D5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900113" y="1009650"/>
            <a:ext cx="16202025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46888" tIns="123444" rIns="246888" bIns="1234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900113" y="5880100"/>
            <a:ext cx="16202025" cy="166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46888" tIns="123444" rIns="246888" bIns="1234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900113" y="23360063"/>
            <a:ext cx="4200525" cy="1341437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l" defTabSz="2468166" eaLnBrk="0" hangingPunct="0">
              <a:defRPr sz="3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620E34E8-659A-41FC-A7AC-33624CE85EA4}" type="datetimeFigureOut">
              <a:rPr lang="en-US"/>
              <a:pPr>
                <a:defRPr/>
              </a:pPr>
              <a:t>2/27/2025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6151563" y="23360063"/>
            <a:ext cx="5700712" cy="1341437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ctr" defTabSz="2468166" eaLnBrk="0" hangingPunct="0">
              <a:defRPr sz="3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2901613" y="23360063"/>
            <a:ext cx="4200525" cy="1341437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r" defTabSz="2468166" eaLnBrk="0" hangingPunct="0">
              <a:defRPr sz="3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1403BFCB-3731-4C74-8BCC-A367B826B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2468563" rtl="0" eaLnBrk="0" fontAlgn="base" hangingPunct="0">
        <a:spcBef>
          <a:spcPct val="0"/>
        </a:spcBef>
        <a:spcAft>
          <a:spcPct val="0"/>
        </a:spcAft>
        <a:defRPr sz="11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468563" rtl="0" eaLnBrk="0" fontAlgn="base" hangingPunct="0">
        <a:spcBef>
          <a:spcPct val="0"/>
        </a:spcBef>
        <a:spcAft>
          <a:spcPct val="0"/>
        </a:spcAft>
        <a:defRPr sz="11900">
          <a:solidFill>
            <a:schemeClr val="tx1"/>
          </a:solidFill>
          <a:latin typeface="Calibri" pitchFamily="34" charset="0"/>
        </a:defRPr>
      </a:lvl2pPr>
      <a:lvl3pPr algn="ctr" defTabSz="2468563" rtl="0" eaLnBrk="0" fontAlgn="base" hangingPunct="0">
        <a:spcBef>
          <a:spcPct val="0"/>
        </a:spcBef>
        <a:spcAft>
          <a:spcPct val="0"/>
        </a:spcAft>
        <a:defRPr sz="11900">
          <a:solidFill>
            <a:schemeClr val="tx1"/>
          </a:solidFill>
          <a:latin typeface="Calibri" pitchFamily="34" charset="0"/>
        </a:defRPr>
      </a:lvl3pPr>
      <a:lvl4pPr algn="ctr" defTabSz="2468563" rtl="0" eaLnBrk="0" fontAlgn="base" hangingPunct="0">
        <a:spcBef>
          <a:spcPct val="0"/>
        </a:spcBef>
        <a:spcAft>
          <a:spcPct val="0"/>
        </a:spcAft>
        <a:defRPr sz="11900">
          <a:solidFill>
            <a:schemeClr val="tx1"/>
          </a:solidFill>
          <a:latin typeface="Calibri" pitchFamily="34" charset="0"/>
        </a:defRPr>
      </a:lvl4pPr>
      <a:lvl5pPr algn="ctr" defTabSz="2468563" rtl="0" eaLnBrk="0" fontAlgn="base" hangingPunct="0">
        <a:spcBef>
          <a:spcPct val="0"/>
        </a:spcBef>
        <a:spcAft>
          <a:spcPct val="0"/>
        </a:spcAft>
        <a:defRPr sz="11900">
          <a:solidFill>
            <a:schemeClr val="tx1"/>
          </a:solidFill>
          <a:latin typeface="Calibri" pitchFamily="34" charset="0"/>
        </a:defRPr>
      </a:lvl5pPr>
      <a:lvl6pPr marL="457200" algn="ctr" defTabSz="2468563" rtl="0" fontAlgn="base">
        <a:spcBef>
          <a:spcPct val="0"/>
        </a:spcBef>
        <a:spcAft>
          <a:spcPct val="0"/>
        </a:spcAft>
        <a:defRPr sz="11900">
          <a:solidFill>
            <a:schemeClr val="tx1"/>
          </a:solidFill>
          <a:latin typeface="Calibri" pitchFamily="34" charset="0"/>
        </a:defRPr>
      </a:lvl6pPr>
      <a:lvl7pPr marL="914400" algn="ctr" defTabSz="2468563" rtl="0" fontAlgn="base">
        <a:spcBef>
          <a:spcPct val="0"/>
        </a:spcBef>
        <a:spcAft>
          <a:spcPct val="0"/>
        </a:spcAft>
        <a:defRPr sz="11900">
          <a:solidFill>
            <a:schemeClr val="tx1"/>
          </a:solidFill>
          <a:latin typeface="Calibri" pitchFamily="34" charset="0"/>
        </a:defRPr>
      </a:lvl7pPr>
      <a:lvl8pPr marL="1371600" algn="ctr" defTabSz="2468563" rtl="0" fontAlgn="base">
        <a:spcBef>
          <a:spcPct val="0"/>
        </a:spcBef>
        <a:spcAft>
          <a:spcPct val="0"/>
        </a:spcAft>
        <a:defRPr sz="11900">
          <a:solidFill>
            <a:schemeClr val="tx1"/>
          </a:solidFill>
          <a:latin typeface="Calibri" pitchFamily="34" charset="0"/>
        </a:defRPr>
      </a:lvl8pPr>
      <a:lvl9pPr marL="1828800" algn="ctr" defTabSz="2468563" rtl="0" fontAlgn="base">
        <a:spcBef>
          <a:spcPct val="0"/>
        </a:spcBef>
        <a:spcAft>
          <a:spcPct val="0"/>
        </a:spcAft>
        <a:defRPr sz="11900">
          <a:solidFill>
            <a:schemeClr val="tx1"/>
          </a:solidFill>
          <a:latin typeface="Calibri" pitchFamily="34" charset="0"/>
        </a:defRPr>
      </a:lvl9pPr>
    </p:titleStyle>
    <p:bodyStyle>
      <a:lvl1pPr marL="925513" indent="-925513" algn="l" defTabSz="24685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005013" indent="-771525" algn="l" defTabSz="24685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5950" algn="l" defTabSz="24685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4319588" indent="-615950" algn="l" defTabSz="24685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554663" indent="-615950" algn="l" defTabSz="246856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3819BFB-723B-472A-DF43-F0E92236EB18}"/>
              </a:ext>
            </a:extLst>
          </p:cNvPr>
          <p:cNvSpPr txBox="1"/>
          <p:nvPr/>
        </p:nvSpPr>
        <p:spPr>
          <a:xfrm>
            <a:off x="461529" y="1612170"/>
            <a:ext cx="16878298" cy="169300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b="1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</a:rPr>
              <a:t>TITLE OF ARTICLE</a:t>
            </a:r>
            <a:endParaRPr lang="ru-RU" kern="100" dirty="0">
              <a:effectLst/>
              <a:latin typeface="Arial Nova Cond" panose="020B0506020202020204" pitchFamily="34" charset="0"/>
              <a:ea typeface="Aptos" panose="020B0004020202020204" pitchFamily="34" charset="0"/>
            </a:endParaRPr>
          </a:p>
          <a:p>
            <a:pPr algn="ctr"/>
            <a:r>
              <a:rPr lang="ru-RU" sz="2800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</a:rPr>
              <a:t> </a:t>
            </a:r>
            <a:r>
              <a:rPr lang="en-US" sz="2800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</a:rPr>
              <a:t>Surname, Name</a:t>
            </a:r>
            <a:r>
              <a:rPr lang="en-US" sz="2800" kern="100" dirty="0">
                <a:latin typeface="Arial Nova Cond" panose="020B0506020202020204" pitchFamily="34" charset="0"/>
                <a:ea typeface="Aptos" panose="020B0004020202020204" pitchFamily="34" charset="0"/>
              </a:rPr>
              <a:t>,  </a:t>
            </a:r>
            <a:r>
              <a:rPr lang="en-US" sz="2800" dirty="0"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Affiliation</a:t>
            </a:r>
            <a:r>
              <a:rPr lang="ru-RU" sz="2800" dirty="0">
                <a:solidFill>
                  <a:srgbClr val="000000"/>
                </a:solidFill>
                <a:latin typeface="Arial Nova Cond" panose="020B0506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sz="2800" dirty="0">
                <a:solidFill>
                  <a:srgbClr val="000000"/>
                </a:solidFill>
                <a:latin typeface="Arial Nova Cond" panose="020B0506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Arial Nova Cond" panose="020B0506020202020204" pitchFamily="34" charset="0"/>
                <a:ea typeface="Aptos" panose="020B0004020202020204" pitchFamily="34" charset="0"/>
              </a:rPr>
              <a:t>Country</a:t>
            </a:r>
          </a:p>
          <a:p>
            <a:pPr algn="ctr"/>
            <a:r>
              <a:rPr lang="en-US" sz="2800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</a:rPr>
              <a:t>Surname, Name</a:t>
            </a:r>
            <a:r>
              <a:rPr lang="en-US" sz="2800" kern="100" dirty="0">
                <a:latin typeface="Arial Nova Cond" panose="020B0506020202020204" pitchFamily="34" charset="0"/>
                <a:ea typeface="Aptos" panose="020B0004020202020204" pitchFamily="34" charset="0"/>
              </a:rPr>
              <a:t>,  </a:t>
            </a:r>
            <a:r>
              <a:rPr lang="en-US" sz="2800" dirty="0">
                <a:solidFill>
                  <a:srgbClr val="000000"/>
                </a:solidFill>
                <a:effectLst/>
                <a:latin typeface="Arial Nova Cond" panose="020B0506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Affiliation</a:t>
            </a:r>
            <a:r>
              <a:rPr lang="ru-RU" sz="2800" dirty="0">
                <a:solidFill>
                  <a:srgbClr val="000000"/>
                </a:solidFill>
                <a:latin typeface="Arial Nova Cond" panose="020B0506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sz="2800" dirty="0">
                <a:solidFill>
                  <a:srgbClr val="000000"/>
                </a:solidFill>
                <a:latin typeface="Arial Nova Cond" panose="020B0506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Arial Nova Cond" panose="020B0506020202020204" pitchFamily="34" charset="0"/>
                <a:ea typeface="Aptos" panose="020B0004020202020204" pitchFamily="34" charset="0"/>
              </a:rPr>
              <a:t>Country</a:t>
            </a:r>
            <a:endParaRPr lang="ru-RU" sz="2800" dirty="0">
              <a:effectLst/>
              <a:latin typeface="Arial Nova Cond" panose="020B0506020202020204" pitchFamily="34" charset="0"/>
              <a:ea typeface="Aptos" panose="020B00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C867D6-89C2-2ABC-7D4E-F352BBDFA93C}"/>
              </a:ext>
            </a:extLst>
          </p:cNvPr>
          <p:cNvSpPr txBox="1"/>
          <p:nvPr/>
        </p:nvSpPr>
        <p:spPr>
          <a:xfrm>
            <a:off x="542925" y="3686175"/>
            <a:ext cx="7648574" cy="267595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noAutofit/>
          </a:bodyPr>
          <a:lstStyle/>
          <a:p>
            <a:pPr algn="just"/>
            <a:r>
              <a:rPr lang="en-US" sz="3200" b="1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</a:rPr>
              <a:t>Abstract:</a:t>
            </a:r>
            <a:r>
              <a:rPr lang="en-US" sz="2800" b="1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</a:rPr>
              <a:t> </a:t>
            </a:r>
            <a:r>
              <a:rPr lang="en-US" sz="2800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</a:rPr>
              <a:t>The abstract is one paragraph, 200 words. The abstract includes the general context of the article, relevance. Objective. Methods. Results. Conclusion. Future research directions. </a:t>
            </a:r>
            <a:endParaRPr lang="ru-RU" sz="2800" kern="100" dirty="0">
              <a:effectLst/>
              <a:latin typeface="Arial Nova Cond" panose="020B0506020202020204" pitchFamily="34" charset="0"/>
              <a:ea typeface="Aptos" panose="020B0004020202020204" pitchFamily="34" charset="0"/>
            </a:endParaRPr>
          </a:p>
          <a:p>
            <a:pPr algn="just"/>
            <a:r>
              <a:rPr lang="en-US" sz="3200" b="1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</a:rPr>
              <a:t>Keywords: </a:t>
            </a:r>
            <a:r>
              <a:rPr lang="en-US" sz="2800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</a:rPr>
              <a:t>5 keywords</a:t>
            </a:r>
            <a:r>
              <a:rPr lang="en-US" sz="2800" b="1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</a:rPr>
              <a:t>.</a:t>
            </a:r>
            <a:endParaRPr lang="ru-RU" sz="2800" dirty="0">
              <a:latin typeface="Arial Nova Cond" panose="020B0506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5496F1-5365-298F-CE14-F2F1D4894776}"/>
              </a:ext>
            </a:extLst>
          </p:cNvPr>
          <p:cNvSpPr txBox="1"/>
          <p:nvPr/>
        </p:nvSpPr>
        <p:spPr>
          <a:xfrm>
            <a:off x="8698227" y="3762375"/>
            <a:ext cx="8582025" cy="267595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GB" sz="3200" b="1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</a:rPr>
              <a:t>Materials and methods</a:t>
            </a:r>
            <a:r>
              <a:rPr lang="ru-RU" sz="2800" b="1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</a:rPr>
              <a:t>.</a:t>
            </a:r>
            <a:r>
              <a:rPr lang="ru-RU" sz="2800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</a:rPr>
              <a:t> </a:t>
            </a:r>
            <a:r>
              <a:rPr lang="en-US" sz="2800" kern="100" dirty="0">
                <a:effectLst/>
                <a:latin typeface="Arial Nova Cond" panose="020B0506020202020204" pitchFamily="34" charset="0"/>
                <a:ea typeface="Aptos" panose="020B0004020202020204" pitchFamily="34" charset="0"/>
              </a:rPr>
              <a:t>Describe the main hypotheses and methods of their verification, indicators, equations.</a:t>
            </a:r>
            <a:endParaRPr lang="ru-RU" sz="2800" kern="100" dirty="0">
              <a:effectLst/>
              <a:latin typeface="Arial Nova Cond" panose="020B0506020202020204" pitchFamily="34" charset="0"/>
              <a:ea typeface="Aptos" panose="020B0004020202020204" pitchFamily="34" charset="0"/>
            </a:endParaRPr>
          </a:p>
          <a:p>
            <a:endParaRPr lang="ru-RU" sz="3200" kern="100" dirty="0">
              <a:latin typeface="Arial Nova Cond" panose="020B0506020202020204" pitchFamily="34" charset="0"/>
              <a:ea typeface="Aptos" panose="020B0004020202020204" pitchFamily="34" charset="0"/>
            </a:endParaRPr>
          </a:p>
          <a:p>
            <a:endParaRPr lang="ru-RU" sz="3200" kern="100" dirty="0">
              <a:effectLst/>
              <a:latin typeface="Arial Nova Cond" panose="020B0506020202020204" pitchFamily="34" charset="0"/>
              <a:ea typeface="Aptos" panose="020B0004020202020204" pitchFamily="34" charset="0"/>
            </a:endParaRPr>
          </a:p>
          <a:p>
            <a:endParaRPr lang="ru-RU" sz="3200" kern="100" dirty="0">
              <a:effectLst/>
              <a:latin typeface="Arial Nova Cond" panose="020B0506020202020204" pitchFamily="34" charset="0"/>
              <a:ea typeface="Aptos" panose="020B0004020202020204" pitchFamily="34" charset="0"/>
            </a:endParaRPr>
          </a:p>
          <a:p>
            <a:endParaRPr lang="ru-RU" sz="3200" dirty="0">
              <a:latin typeface="Arial Nova Cond" panose="020B0506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1FDEAA-130B-2CFA-1491-889F09F0C6EC}"/>
              </a:ext>
            </a:extLst>
          </p:cNvPr>
          <p:cNvSpPr txBox="1"/>
          <p:nvPr/>
        </p:nvSpPr>
        <p:spPr>
          <a:xfrm>
            <a:off x="438149" y="23913673"/>
            <a:ext cx="16878298" cy="58477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GB" sz="32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Funding: </a:t>
            </a:r>
            <a:r>
              <a:rPr lang="en-GB" sz="32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(</a:t>
            </a:r>
            <a:r>
              <a:rPr lang="en-GB" sz="3200" dirty="0">
                <a:effectLst/>
                <a:latin typeface="Arial Nova Cond" panose="020B0506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Grant</a:t>
            </a:r>
            <a:r>
              <a:rPr lang="en-GB" sz="32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/ Doctoral Program, University)</a:t>
            </a: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5ED7461-4B70-28BB-E575-82BD415B55BC}"/>
              </a:ext>
            </a:extLst>
          </p:cNvPr>
          <p:cNvSpPr txBox="1"/>
          <p:nvPr/>
        </p:nvSpPr>
        <p:spPr>
          <a:xfrm>
            <a:off x="432434" y="21068724"/>
            <a:ext cx="16847818" cy="2686323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b="1" dirty="0">
                <a:latin typeface="Arial Nova Cond" panose="020B0506020202020204" pitchFamily="34" charset="0"/>
                <a:cs typeface="Arial" panose="020B0604020202020204" pitchFamily="34" charset="0"/>
              </a:rPr>
              <a:t>Conclusion</a:t>
            </a:r>
            <a:endParaRPr lang="ru-RU" sz="3600" b="1" dirty="0">
              <a:latin typeface="Arial Nova Cond" panose="020B0506020202020204" pitchFamily="34" charset="0"/>
              <a:cs typeface="Arial" panose="020B0604020202020204" pitchFamily="34" charset="0"/>
            </a:endParaRPr>
          </a:p>
          <a:p>
            <a:endParaRPr lang="ru-RU" sz="3200" b="1" dirty="0">
              <a:latin typeface="Arial Nova Cond" panose="020B0506020202020204" pitchFamily="34" charset="0"/>
              <a:cs typeface="Arial" panose="020B0604020202020204" pitchFamily="34" charset="0"/>
            </a:endParaRPr>
          </a:p>
          <a:p>
            <a:endParaRPr lang="ru-RU" sz="3200" b="1" dirty="0">
              <a:latin typeface="Arial Nova Cond" panose="020B0506020202020204" pitchFamily="34" charset="0"/>
              <a:cs typeface="Arial" panose="020B0604020202020204" pitchFamily="34" charset="0"/>
            </a:endParaRPr>
          </a:p>
          <a:p>
            <a:endParaRPr lang="ru-RU" sz="3200" b="1" dirty="0">
              <a:latin typeface="Arial Nova Cond" panose="020B0506020202020204" pitchFamily="34" charset="0"/>
              <a:cs typeface="Arial" panose="020B0604020202020204" pitchFamily="34" charset="0"/>
            </a:endParaRPr>
          </a:p>
          <a:p>
            <a:endParaRPr lang="ru-RU" sz="3200" dirty="0">
              <a:latin typeface="Arial Nova Cond" panose="020B0506020202020204" pitchFamily="34" charset="0"/>
              <a:cs typeface="Arial" panose="020B0604020202020204" pitchFamily="34" charset="0"/>
            </a:endParaRPr>
          </a:p>
          <a:p>
            <a:endParaRPr lang="ru-RU" sz="3200" dirty="0">
              <a:latin typeface="Arial Nova Cond" panose="020B0506020202020204" pitchFamily="34" charset="0"/>
              <a:cs typeface="Arial" panose="020B0604020202020204" pitchFamily="34" charset="0"/>
            </a:endParaRPr>
          </a:p>
          <a:p>
            <a:endParaRPr lang="ru-RU" sz="3200" dirty="0">
              <a:latin typeface="Arial Nova Cond" panose="020B0506020202020204" pitchFamily="34" charset="0"/>
              <a:cs typeface="Arial" panose="020B0604020202020204" pitchFamily="34" charset="0"/>
            </a:endParaRPr>
          </a:p>
          <a:p>
            <a:endParaRPr lang="ru-RU" sz="3200" dirty="0">
              <a:latin typeface="Arial Nova Cond" panose="020B0506020202020204" pitchFamily="34" charset="0"/>
              <a:cs typeface="Arial" panose="020B0604020202020204" pitchFamily="34" charset="0"/>
            </a:endParaRPr>
          </a:p>
          <a:p>
            <a:endParaRPr lang="ru-RU" sz="3200" dirty="0">
              <a:latin typeface="Arial Nova Cond" panose="020B0506020202020204" pitchFamily="34" charset="0"/>
              <a:cs typeface="Arial" panose="020B0604020202020204" pitchFamily="34" charset="0"/>
            </a:endParaRPr>
          </a:p>
          <a:p>
            <a:endParaRPr lang="ru-RU" sz="3200" dirty="0">
              <a:latin typeface="Arial Nova Cond" panose="020B0506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 Nova Cond" panose="020B0506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343F97-99D6-F7D7-E086-1EFBC9AC27C3}"/>
              </a:ext>
            </a:extLst>
          </p:cNvPr>
          <p:cNvSpPr txBox="1"/>
          <p:nvPr/>
        </p:nvSpPr>
        <p:spPr>
          <a:xfrm>
            <a:off x="6410326" y="6438325"/>
            <a:ext cx="5029200" cy="82925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en-US" sz="3600" b="1" noProof="0" dirty="0">
                <a:latin typeface="Arial Nova Cond" panose="020B0506020202020204" pitchFamily="34" charset="0"/>
              </a:rPr>
              <a:t>Results and discussion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E51304-FC42-B583-F178-4DEC0050E0FF}"/>
              </a:ext>
            </a:extLst>
          </p:cNvPr>
          <p:cNvSpPr txBox="1"/>
          <p:nvPr/>
        </p:nvSpPr>
        <p:spPr>
          <a:xfrm>
            <a:off x="461529" y="370885"/>
            <a:ext cx="168782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noProof="0" dirty="0">
                <a:solidFill>
                  <a:schemeClr val="accent6">
                    <a:lumMod val="75000"/>
                  </a:schemeClr>
                </a:solidFill>
                <a:latin typeface="Arial Nova Cond" panose="020B0506020202020204" pitchFamily="34" charset="0"/>
                <a:cs typeface="Arial" panose="020B0604020202020204" pitchFamily="34" charset="0"/>
              </a:rPr>
              <a:t>THE CASPIAN REGION AT THE CROSSROADS OF EPOCHS AND CULTURES:</a:t>
            </a:r>
          </a:p>
          <a:p>
            <a:pPr algn="ctr"/>
            <a:r>
              <a:rPr lang="ru-RU" sz="2000" b="1" noProof="0" dirty="0">
                <a:solidFill>
                  <a:schemeClr val="accent6">
                    <a:lumMod val="75000"/>
                  </a:schemeClr>
                </a:solidFill>
                <a:latin typeface="Arial Nova Cond" panose="020B0506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noProof="0" dirty="0">
                <a:solidFill>
                  <a:schemeClr val="accent6">
                    <a:lumMod val="75000"/>
                  </a:schemeClr>
                </a:solidFill>
                <a:latin typeface="Arial Nova Cond" panose="020B0506020202020204" pitchFamily="34" charset="0"/>
                <a:cs typeface="Arial" panose="020B0604020202020204" pitchFamily="34" charset="0"/>
              </a:rPr>
              <a:t>CHALLENGES AND PROSPECTS OF THE SUSTAINABLE DEVELOPMENT PARADIGM</a:t>
            </a:r>
          </a:p>
          <a:p>
            <a:pPr algn="ctr"/>
            <a:r>
              <a:rPr lang="en-US" sz="2400" b="1" noProof="0" dirty="0">
                <a:solidFill>
                  <a:srgbClr val="002060"/>
                </a:solidFill>
                <a:latin typeface="Arial Nova Cond" panose="020B0506020202020204" pitchFamily="34" charset="0"/>
                <a:cs typeface="Arial" panose="020B0604020202020204" pitchFamily="34" charset="0"/>
              </a:rPr>
              <a:t>Poster session ISEF 2025, 22-26 September 22-26, Aktau, Kazakhstan</a:t>
            </a:r>
            <a:endParaRPr lang="ru-RU" sz="2400" b="1" dirty="0">
              <a:solidFill>
                <a:srgbClr val="002060"/>
              </a:solidFill>
              <a:latin typeface="Arial Nova Cond" panose="020B05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2222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</TotalTime>
  <Words>122</Words>
  <Application>Microsoft Office PowerPoint</Application>
  <PresentationFormat>Произвольный</PresentationFormat>
  <Paragraphs>22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Nova Cond</vt:lpstr>
      <vt:lpstr>Calibri</vt:lpstr>
      <vt:lpstr>Tema di Office</vt:lpstr>
      <vt:lpstr>Презентация PowerPoint</vt:lpstr>
    </vt:vector>
  </TitlesOfParts>
  <Company>ecsdev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Poster</dc:title>
  <dc:creator>IEconomKZ</dc:creator>
  <cp:lastModifiedBy>Farida Alzhanova</cp:lastModifiedBy>
  <cp:revision>53</cp:revision>
  <dcterms:created xsi:type="dcterms:W3CDTF">2008-05-30T19:02:25Z</dcterms:created>
  <dcterms:modified xsi:type="dcterms:W3CDTF">2025-02-27T10:53:19Z</dcterms:modified>
</cp:coreProperties>
</file>